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61" r:id="rId4"/>
    <p:sldId id="260" r:id="rId5"/>
    <p:sldId id="264" r:id="rId6"/>
    <p:sldId id="262" r:id="rId7"/>
    <p:sldId id="267" r:id="rId8"/>
    <p:sldId id="265" r:id="rId9"/>
    <p:sldId id="257" r:id="rId10"/>
    <p:sldId id="259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58"/>
    <p:restoredTop sz="96327"/>
  </p:normalViewPr>
  <p:slideViewPr>
    <p:cSldViewPr snapToGrid="0" snapToObjects="1">
      <p:cViewPr varScale="1">
        <p:scale>
          <a:sx n="127" d="100"/>
          <a:sy n="127" d="100"/>
        </p:scale>
        <p:origin x="2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owmyanayak/docker101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3AD3-FC8D-E44E-9FFC-F4FC63386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Docker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5BBDB8-1BA6-6345-A146-ABE920FD22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Fundamentals and more</a:t>
            </a:r>
          </a:p>
        </p:txBody>
      </p:sp>
    </p:spTree>
    <p:extLst>
      <p:ext uri="{BB962C8B-B14F-4D97-AF65-F5344CB8AC3E}">
        <p14:creationId xmlns:p14="http://schemas.microsoft.com/office/powerpoint/2010/main" val="1002808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B6583-3C1B-C549-8A15-FF2745774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F0FC1-2D51-8549-9CEE-EEC4522CF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Tool to configure multiple containers and dependencies together as a single service. </a:t>
            </a:r>
          </a:p>
          <a:p>
            <a:r>
              <a:rPr lang="en-US" dirty="0"/>
              <a:t>Use YAML file to configure services</a:t>
            </a:r>
          </a:p>
          <a:p>
            <a:r>
              <a:rPr lang="en-US" dirty="0"/>
              <a:t>Start all services with a single command</a:t>
            </a:r>
          </a:p>
          <a:p>
            <a:r>
              <a:rPr lang="en-US" dirty="0"/>
              <a:t>Use cases:</a:t>
            </a:r>
          </a:p>
          <a:p>
            <a:pPr lvl="1"/>
            <a:r>
              <a:rPr lang="en-US" dirty="0"/>
              <a:t>Isolated development environment</a:t>
            </a:r>
          </a:p>
          <a:p>
            <a:pPr lvl="1"/>
            <a:r>
              <a:rPr lang="en-US" dirty="0"/>
              <a:t>Automated testing environments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449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B6583-3C1B-C549-8A15-FF2745774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Secrets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F0FC1-2D51-8549-9CEE-EEC4522CF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Secure way to store sensitive information</a:t>
            </a:r>
          </a:p>
          <a:p>
            <a:r>
              <a:rPr lang="en-US" dirty="0"/>
              <a:t>Only accessible to those services which have been granted explicit access to it.</a:t>
            </a:r>
          </a:p>
          <a:p>
            <a:r>
              <a:rPr lang="en-US" dirty="0"/>
              <a:t>Decrypted secret is mounted into the container in memory - </a:t>
            </a:r>
            <a:r>
              <a:rPr lang="en-US" dirty="0">
                <a:highlight>
                  <a:srgbClr val="000000"/>
                </a:highlight>
              </a:rPr>
              <a:t>/run/secrets/&lt;</a:t>
            </a:r>
            <a:r>
              <a:rPr lang="en-US" dirty="0" err="1">
                <a:highlight>
                  <a:srgbClr val="000000"/>
                </a:highlight>
              </a:rPr>
              <a:t>secret_name</a:t>
            </a:r>
            <a:r>
              <a:rPr lang="en-US" dirty="0">
                <a:highlight>
                  <a:srgbClr val="000000"/>
                </a:highlight>
              </a:rPr>
              <a:t>&gt;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072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0EB6583-3C1B-C549-8A15-FF2745774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5" y="1266958"/>
            <a:ext cx="6808362" cy="4528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13961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Slides and Code Samples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hlinkClick r:id="rId4"/>
              </a:rPr>
              <a:t>https://github.com/sowmyanayak/docker101</a:t>
            </a:r>
            <a:endParaRPr lang="en-US" dirty="0"/>
          </a:p>
          <a:p>
            <a:endParaRPr lang="en-US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27848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9076D5E-68ED-4CD1-A04F-E7934EBFA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3505495" cy="8103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Containers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1BE0A6B-EBF8-4301-B1AE-F6A1C4003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Rounded Rectangle 9">
            <a:extLst>
              <a:ext uri="{FF2B5EF4-FFF2-40B4-BE49-F238E27FC236}">
                <a16:creationId xmlns:a16="http://schemas.microsoft.com/office/drawing/2014/main" id="{03C06118-B3FE-4B51-80A1-B82C2E9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ln w="12700">
            <a:solidFill>
              <a:schemeClr val="bg2"/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0EFE1A6-9AF3-7B4C-BE60-15D55EDA6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54834" y="1439566"/>
            <a:ext cx="6509002" cy="3910914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172BE3F8-96D6-4535-9AE4-694DC4F5B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1659836"/>
            <a:ext cx="3505494" cy="4563984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More lightweight than VMs</a:t>
            </a:r>
          </a:p>
          <a:p>
            <a:r>
              <a:rPr lang="en-US" dirty="0">
                <a:solidFill>
                  <a:srgbClr val="FFFFFF"/>
                </a:solidFill>
              </a:rPr>
              <a:t>Can run many more containers than VMs</a:t>
            </a:r>
          </a:p>
          <a:p>
            <a:r>
              <a:rPr lang="en-US" dirty="0">
                <a:solidFill>
                  <a:srgbClr val="FFFFFF"/>
                </a:solidFill>
              </a:rPr>
              <a:t>Keep dev/stage/prod environments as similar as possible</a:t>
            </a:r>
          </a:p>
          <a:p>
            <a:r>
              <a:rPr lang="en-US" dirty="0">
                <a:solidFill>
                  <a:srgbClr val="FFFFFF"/>
                </a:solidFill>
              </a:rPr>
              <a:t>Bundle apps with their dependencies</a:t>
            </a:r>
          </a:p>
          <a:p>
            <a:r>
              <a:rPr lang="en-US" dirty="0">
                <a:solidFill>
                  <a:srgbClr val="FFFFFF"/>
                </a:solidFill>
              </a:rPr>
              <a:t>Isolate apps from host and each other</a:t>
            </a:r>
          </a:p>
          <a:p>
            <a:r>
              <a:rPr lang="en-US" dirty="0">
                <a:solidFill>
                  <a:srgbClr val="FFFFFF"/>
                </a:solidFill>
              </a:rPr>
              <a:t>Easy to share application stacks</a:t>
            </a:r>
          </a:p>
          <a:p>
            <a:r>
              <a:rPr lang="en-US" dirty="0">
                <a:solidFill>
                  <a:srgbClr val="FFFFFF"/>
                </a:solidFill>
              </a:rPr>
              <a:t>Easy to spin up and take down as compared to in a VM</a:t>
            </a:r>
          </a:p>
        </p:txBody>
      </p:sp>
    </p:spTree>
    <p:extLst>
      <p:ext uri="{BB962C8B-B14F-4D97-AF65-F5344CB8AC3E}">
        <p14:creationId xmlns:p14="http://schemas.microsoft.com/office/powerpoint/2010/main" val="228770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Arguments that can be consumed in the context of the </a:t>
            </a:r>
            <a:r>
              <a:rPr lang="en-US" dirty="0" err="1"/>
              <a:t>Dockerfile</a:t>
            </a:r>
            <a:r>
              <a:rPr lang="en-US" dirty="0"/>
              <a:t> </a:t>
            </a:r>
          </a:p>
          <a:p>
            <a:r>
              <a:rPr lang="en-US" dirty="0"/>
              <a:t>Available during build-time</a:t>
            </a:r>
          </a:p>
          <a:p>
            <a:r>
              <a:rPr lang="en-US" dirty="0"/>
              <a:t>Not persisted in the built image unlike ENV vars</a:t>
            </a:r>
          </a:p>
          <a:p>
            <a:r>
              <a:rPr lang="en-US" dirty="0"/>
              <a:t>In multi-stage builds, goes out of scope at the end of the build stage</a:t>
            </a:r>
          </a:p>
        </p:txBody>
      </p:sp>
    </p:spTree>
    <p:extLst>
      <p:ext uri="{BB962C8B-B14F-4D97-AF65-F5344CB8AC3E}">
        <p14:creationId xmlns:p14="http://schemas.microsoft.com/office/powerpoint/2010/main" val="1819927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  <a:r>
              <a:rPr lang="en-US" dirty="0" err="1"/>
              <a:t>dockerignore</a:t>
            </a:r>
            <a:r>
              <a:rPr lang="en-US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 reduce docker image size and speeds up the build</a:t>
            </a:r>
          </a:p>
          <a:p>
            <a:r>
              <a:rPr lang="en-US" dirty="0"/>
              <a:t>Specify list of files and/or directories which you might want to ignore while building the image</a:t>
            </a:r>
          </a:p>
          <a:p>
            <a:r>
              <a:rPr lang="en-US" dirty="0"/>
              <a:t>Build context – files that are packed and sent to the docker server when building the image. </a:t>
            </a:r>
          </a:p>
          <a:p>
            <a:r>
              <a:rPr lang="en-US" dirty="0"/>
              <a:t>Specified when using the </a:t>
            </a:r>
            <a:r>
              <a:rPr lang="en-US" dirty="0">
                <a:highlight>
                  <a:srgbClr val="000000"/>
                </a:highlight>
              </a:rPr>
              <a:t>docker build</a:t>
            </a:r>
            <a:r>
              <a:rPr lang="en-US" dirty="0"/>
              <a:t> command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951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US" dirty="0"/>
              <a:t>Layers &amp; build cache 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E056D57-A0A9-C644-BFB8-DEF286119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515" y="2052213"/>
            <a:ext cx="4662427" cy="41961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729" y="2052214"/>
            <a:ext cx="4415293" cy="419618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Layers can be re-used by multiple images saving disk space</a:t>
            </a:r>
          </a:p>
          <a:p>
            <a:r>
              <a:rPr lang="en-US" dirty="0"/>
              <a:t>Also reduces time to build images</a:t>
            </a:r>
          </a:p>
          <a:p>
            <a:r>
              <a:rPr lang="en-US" dirty="0"/>
              <a:t>Each container is an image with a readable/writeable layer on top of a bunch of read-only layers.</a:t>
            </a:r>
          </a:p>
          <a:p>
            <a:r>
              <a:rPr lang="en-US" dirty="0"/>
              <a:t>Order the steps in the </a:t>
            </a:r>
            <a:r>
              <a:rPr lang="en-US" dirty="0" err="1"/>
              <a:t>Dockerfile</a:t>
            </a:r>
            <a:r>
              <a:rPr lang="en-US" dirty="0"/>
              <a:t> from the less frequently changed to the more frequently changed.</a:t>
            </a:r>
          </a:p>
        </p:txBody>
      </p:sp>
    </p:spTree>
    <p:extLst>
      <p:ext uri="{BB962C8B-B14F-4D97-AF65-F5344CB8AC3E}">
        <p14:creationId xmlns:p14="http://schemas.microsoft.com/office/powerpoint/2010/main" val="4051265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data isn’t persisted</a:t>
            </a:r>
          </a:p>
          <a:p>
            <a:r>
              <a:rPr lang="en-US" dirty="0"/>
              <a:t>Volumes are file systems mounts on containers to persist data. </a:t>
            </a:r>
          </a:p>
          <a:p>
            <a:r>
              <a:rPr lang="en-US" dirty="0"/>
              <a:t>Use cases:</a:t>
            </a:r>
          </a:p>
          <a:p>
            <a:pPr lvl="1"/>
            <a:r>
              <a:rPr lang="en-US" dirty="0"/>
              <a:t>Persist data when the container is removed (ex: logs)</a:t>
            </a:r>
          </a:p>
          <a:p>
            <a:pPr lvl="1"/>
            <a:r>
              <a:rPr lang="en-US" dirty="0"/>
              <a:t>Share data among multiple containers</a:t>
            </a:r>
          </a:p>
          <a:p>
            <a:pPr lvl="1"/>
            <a:r>
              <a:rPr lang="en-US" dirty="0"/>
              <a:t>Store data on a remote host</a:t>
            </a:r>
          </a:p>
          <a:p>
            <a:pPr lvl="1"/>
            <a:r>
              <a:rPr lang="en-US" dirty="0"/>
              <a:t>Local development </a:t>
            </a:r>
            <a:endParaRPr lang="en-US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116083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Separates services from their configuration</a:t>
            </a:r>
          </a:p>
          <a:p>
            <a:r>
              <a:rPr lang="en-US" dirty="0"/>
              <a:t>This is also one of the factors in the Twelve-factor app</a:t>
            </a:r>
          </a:p>
          <a:p>
            <a:r>
              <a:rPr lang="en-US" dirty="0"/>
              <a:t>Env vars are available in running containers</a:t>
            </a:r>
          </a:p>
          <a:p>
            <a:r>
              <a:rPr lang="en-US" dirty="0"/>
              <a:t>Values can be viewed using </a:t>
            </a:r>
            <a:r>
              <a:rPr lang="en-US" dirty="0">
                <a:highlight>
                  <a:srgbClr val="000000"/>
                </a:highlight>
              </a:rPr>
              <a:t> docker inspect </a:t>
            </a:r>
          </a:p>
          <a:p>
            <a:r>
              <a:rPr lang="en-US" dirty="0"/>
              <a:t>Should not be used for sensitive information</a:t>
            </a:r>
          </a:p>
        </p:txBody>
      </p:sp>
    </p:spTree>
    <p:extLst>
      <p:ext uri="{BB962C8B-B14F-4D97-AF65-F5344CB8AC3E}">
        <p14:creationId xmlns:p14="http://schemas.microsoft.com/office/powerpoint/2010/main" val="1218388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7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6" name="Picture 2" descr="Text&#10;&#10;Description automatically generated">
            <a:extLst>
              <a:ext uri="{FF2B5EF4-FFF2-40B4-BE49-F238E27FC236}">
                <a16:creationId xmlns:a16="http://schemas.microsoft.com/office/drawing/2014/main" id="{F03A9423-1244-B743-8119-1B0DE74F01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5458" y="640081"/>
            <a:ext cx="9018750" cy="3291844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2BBA7-3543-2946-9CE0-9E0AA1A9C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9149350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ARG vs ENV</a:t>
            </a:r>
          </a:p>
        </p:txBody>
      </p:sp>
    </p:spTree>
    <p:extLst>
      <p:ext uri="{BB962C8B-B14F-4D97-AF65-F5344CB8AC3E}">
        <p14:creationId xmlns:p14="http://schemas.microsoft.com/office/powerpoint/2010/main" val="768806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393</Words>
  <Application>Microsoft Macintosh PowerPoint</Application>
  <PresentationFormat>Widescreen</PresentationFormat>
  <Paragraphs>54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Docker Workshop</vt:lpstr>
      <vt:lpstr>Slides and Code Samples</vt:lpstr>
      <vt:lpstr>Containers</vt:lpstr>
      <vt:lpstr>Build Arguments</vt:lpstr>
      <vt:lpstr>.dockerignore file</vt:lpstr>
      <vt:lpstr>Layers &amp; build cache </vt:lpstr>
      <vt:lpstr>Volumes</vt:lpstr>
      <vt:lpstr>Environment Variables</vt:lpstr>
      <vt:lpstr>ARG vs ENV</vt:lpstr>
      <vt:lpstr>Docker Compose</vt:lpstr>
      <vt:lpstr>Docker Secrets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Workshop</dc:title>
  <dc:creator>Mohan, Sowmya</dc:creator>
  <cp:lastModifiedBy>Mohan, Sowmya</cp:lastModifiedBy>
  <cp:revision>2</cp:revision>
  <dcterms:created xsi:type="dcterms:W3CDTF">2020-12-15T14:37:36Z</dcterms:created>
  <dcterms:modified xsi:type="dcterms:W3CDTF">2020-12-15T15:01:02Z</dcterms:modified>
</cp:coreProperties>
</file>

<file path=docProps/thumbnail.jpeg>
</file>